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7" r:id="rId2"/>
    <p:sldId id="263" r:id="rId3"/>
    <p:sldId id="264" r:id="rId4"/>
    <p:sldId id="265" r:id="rId5"/>
    <p:sldId id="261" r:id="rId6"/>
    <p:sldId id="262" r:id="rId7"/>
    <p:sldId id="259"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0"/>
    <p:restoredTop sz="88580"/>
  </p:normalViewPr>
  <p:slideViewPr>
    <p:cSldViewPr snapToGrid="0" snapToObjects="1">
      <p:cViewPr>
        <p:scale>
          <a:sx n="85" d="100"/>
          <a:sy n="85" d="100"/>
        </p:scale>
        <p:origin x="16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Figure S4: The completion and contamination rankings of bins produced from binning the CAMI challenge sets with metaBAT2, MaxBin2, and CONCOCT, and then refined with </a:t>
            </a:r>
            <a:r>
              <a:rPr lang="en-US" baseline="0" dirty="0" err="1" smtClean="0"/>
              <a:t>DAS_Tool</a:t>
            </a:r>
            <a:r>
              <a:rPr lang="en-US" baseline="0" dirty="0" smtClean="0"/>
              <a:t>, </a:t>
            </a:r>
            <a:r>
              <a:rPr lang="en-US" baseline="0" dirty="0" err="1" smtClean="0"/>
              <a:t>Binning_refiner</a:t>
            </a:r>
            <a:r>
              <a:rPr lang="en-US" baseline="0" dirty="0" smtClean="0"/>
              <a:t>, and metaWRAP. The completion and contamination values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1</a:t>
            </a:fld>
            <a:endParaRPr lang="en-US"/>
          </a:p>
        </p:txBody>
      </p:sp>
    </p:spTree>
    <p:extLst>
      <p:ext uri="{BB962C8B-B14F-4D97-AF65-F5344CB8AC3E}">
        <p14:creationId xmlns:p14="http://schemas.microsoft.com/office/powerpoint/2010/main" val="159326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a:t>
            </a:r>
            <a:r>
              <a:rPr lang="en-US" dirty="0" smtClean="0"/>
              <a:t>igure</a:t>
            </a:r>
            <a:r>
              <a:rPr lang="en-US" baseline="0" dirty="0" smtClean="0"/>
              <a:t> S5</a:t>
            </a:r>
            <a:r>
              <a:rPr lang="en-US" dirty="0" smtClean="0"/>
              <a:t>. Recall</a:t>
            </a:r>
            <a:r>
              <a:rPr lang="en-US" baseline="0" dirty="0" smtClean="0"/>
              <a:t> and precision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0.5 and precision greater than 0.9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33857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S6. </a:t>
            </a:r>
            <a:r>
              <a:rPr lang="en-US" baseline="0" dirty="0" smtClean="0"/>
              <a:t>Completion of bins recovered from different metagenomic data sets by using metaWRAP with a varying minimum completion parameter (-c), but constant maximum contamination parameter (-x 10).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118604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a:t>
            </a:r>
            <a:r>
              <a:rPr lang="en-US" dirty="0" smtClean="0"/>
              <a:t>igure S7. </a:t>
            </a:r>
            <a:r>
              <a:rPr lang="en-US" baseline="0" dirty="0" smtClean="0"/>
              <a:t>Contamination of bins recovered from different metagenomic data sets by using metaWRAP with a varying maximum contamination parameter (-x), but constant minimum completion parameter (-c 50).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89A5E7C1-57C9-8E40-9255-A164967D22C5}" type="slidenum">
              <a:rPr lang="en-US" smtClean="0"/>
              <a:t>4</a:t>
            </a:fld>
            <a:endParaRPr lang="en-US"/>
          </a:p>
        </p:txBody>
      </p:sp>
    </p:spTree>
    <p:extLst>
      <p:ext uri="{BB962C8B-B14F-4D97-AF65-F5344CB8AC3E}">
        <p14:creationId xmlns:p14="http://schemas.microsoft.com/office/powerpoint/2010/main" val="25742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Figure S8: Taxonomic distribution estimated with the Kraken module of metaWRAP of three different metagenomic sample types. Based on KRAKEN taxonomy of reads subsampled to 10 million reads.</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5</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Figure S9. </a:t>
            </a:r>
            <a:r>
              <a:rPr lang="en-US" baseline="0" dirty="0" err="1" smtClean="0"/>
              <a:t>Heatmaps</a:t>
            </a:r>
            <a:r>
              <a:rPr lang="en-US" baseline="0" dirty="0" smtClean="0"/>
              <a:t> showing the log of bin abundance of extracted bins (&gt;50% completion, &lt;10% contamination) across samples in three microbiomes, as determined by </a:t>
            </a:r>
            <a:r>
              <a:rPr lang="en-US" baseline="0" dirty="0" err="1" smtClean="0"/>
              <a:t>metaWRAP’s</a:t>
            </a:r>
            <a:r>
              <a:rPr lang="en-US" baseline="0" dirty="0" smtClean="0"/>
              <a:t> </a:t>
            </a:r>
            <a:r>
              <a:rPr lang="en-US" baseline="0" dirty="0" err="1" smtClean="0"/>
              <a:t>Quant_bins</a:t>
            </a:r>
            <a:r>
              <a:rPr lang="en-US" baseline="0" dirty="0" smtClean="0"/>
              <a:t> module. Abundance is as the average read coverage of each bin, standardized to 100M reads in each sample library.</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3492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S10. </a:t>
            </a:r>
            <a:r>
              <a:rPr lang="en-US" dirty="0" smtClean="0"/>
              <a:t>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Figure </a:t>
            </a:r>
            <a:r>
              <a:rPr lang="en-US" smtClean="0"/>
              <a:t>S11. </a:t>
            </a:r>
            <a:r>
              <a:rPr lang="en-US" dirty="0" err="1" smtClean="0"/>
              <a:t>Blobplot</a:t>
            </a:r>
            <a:r>
              <a:rPr lang="en-US" baseline="0" dirty="0" smtClean="0"/>
              <a:t> visualization of three metagenomic data sets, showing the GC and average coverage of each successfully binned contig in the assemblies, and annotated with the taxonomy at the phylum level as determined by BLAST, and the bins that they belong to (bin colors are chosen at random). Only contigs belonging to bins with a completion greater than 70% and contamination less than 10% are shown.</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8</a:t>
            </a:fld>
            <a:endParaRPr lang="en-US"/>
          </a:p>
        </p:txBody>
      </p:sp>
    </p:spTree>
    <p:extLst>
      <p:ext uri="{BB962C8B-B14F-4D97-AF65-F5344CB8AC3E}">
        <p14:creationId xmlns:p14="http://schemas.microsoft.com/office/powerpoint/2010/main" val="102950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4872"/>
            <a:ext cx="12192000" cy="6096000"/>
          </a:xfrm>
          <a:prstGeom prst="rect">
            <a:avLst/>
          </a:prstGeom>
        </p:spPr>
      </p:pic>
    </p:spTree>
    <p:extLst>
      <p:ext uri="{BB962C8B-B14F-4D97-AF65-F5344CB8AC3E}">
        <p14:creationId xmlns:p14="http://schemas.microsoft.com/office/powerpoint/2010/main" val="1717411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468448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89846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3747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3846808" y="1568223"/>
            <a:ext cx="4261058" cy="3836547"/>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8727" y="0"/>
            <a:ext cx="6234545" cy="6858000"/>
          </a:xfrm>
          <a:prstGeom prst="rect">
            <a:avLst/>
          </a:prstGeom>
        </p:spPr>
      </p:pic>
    </p:spTree>
    <p:extLst>
      <p:ext uri="{BB962C8B-B14F-4D97-AF65-F5344CB8AC3E}">
        <p14:creationId xmlns:p14="http://schemas.microsoft.com/office/powerpoint/2010/main" val="421087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3496</TotalTime>
  <Words>476</Words>
  <Application>Microsoft Macintosh PowerPoint</Application>
  <PresentationFormat>Widescreen</PresentationFormat>
  <Paragraphs>22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30</cp:revision>
  <dcterms:created xsi:type="dcterms:W3CDTF">2017-12-22T15:10:55Z</dcterms:created>
  <dcterms:modified xsi:type="dcterms:W3CDTF">2018-02-08T15:10:55Z</dcterms:modified>
</cp:coreProperties>
</file>